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2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54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8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8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931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5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9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18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4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92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37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77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66487-8FE2-CA4F-AF1B-558E14FAABA1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7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Display Materials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6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Conjunctive Use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44" y="2232377"/>
            <a:ext cx="6376811" cy="4239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14800"/>
            <a:ext cx="8229599" cy="124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13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Nodes represent USGS gauges, reservoirs, canals, and junctions.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Counties linked to 1 or more nodes for extraction and taking runoff.</a:t>
            </a:r>
          </a:p>
          <a:p>
            <a:r>
              <a:rPr lang="en-US" dirty="0" smtClean="0"/>
              <a:t>At each node, water added by runoff, removed by county demands, and flows downstream.</a:t>
            </a:r>
          </a:p>
        </p:txBody>
      </p:sp>
      <p:pic>
        <p:nvPicPr>
          <p:cNvPr id="6" name="Content Placeholder 3" descr="network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" t="14466" r="3241" b="14547"/>
          <a:stretch/>
        </p:blipFill>
        <p:spPr>
          <a:xfrm>
            <a:off x="817366" y="2603499"/>
            <a:ext cx="4021334" cy="2154525"/>
          </a:xfrm>
          <a:prstGeom prst="rect">
            <a:avLst/>
          </a:prstGeom>
        </p:spPr>
      </p:pic>
      <p:pic>
        <p:nvPicPr>
          <p:cNvPr id="7" name="Content Placeholder 3" descr="network-county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5" t="13804" r="2315" b="14327"/>
          <a:stretch/>
        </p:blipFill>
        <p:spPr>
          <a:xfrm>
            <a:off x="4838700" y="2603499"/>
            <a:ext cx="4051300" cy="215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72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Network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77" y="2245078"/>
            <a:ext cx="7253111" cy="4774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199" y="4075287"/>
            <a:ext cx="6739467" cy="166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26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market determines the total availability of each resource in each region, given production, imports, and exports.</a:t>
            </a:r>
          </a:p>
          <a:p>
            <a:r>
              <a:rPr lang="en-US" dirty="0" smtClean="0"/>
              <a:t>Up to a given demand, available resources are sold at a higher domestic price; any additional resources are sold at an international price.</a:t>
            </a:r>
          </a:p>
        </p:txBody>
      </p:sp>
    </p:spTree>
    <p:extLst>
      <p:ext uri="{BB962C8B-B14F-4D97-AF65-F5344CB8AC3E}">
        <p14:creationId xmlns:p14="http://schemas.microsoft.com/office/powerpoint/2010/main" val="1776593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24100"/>
            <a:ext cx="8102600" cy="73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02100"/>
            <a:ext cx="8229600" cy="159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538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Domestic and international revenues from sales of crops, minus transport costs and pumping costs.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711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8739" y="1337819"/>
            <a:ext cx="1982031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Domestic Demand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11505" y="1337819"/>
            <a:ext cx="1970966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Agriculture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97224" y="3378160"/>
            <a:ext cx="1970966" cy="9731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Conjunctive Use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7666" y="5282865"/>
            <a:ext cx="1970966" cy="953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Water Network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31522" y="1309344"/>
            <a:ext cx="1970966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Transportation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6749739" y="285409"/>
            <a:ext cx="1509135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Shipping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y crop, route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065271" y="563927"/>
            <a:ext cx="101376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Pumping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99326" y="2857467"/>
            <a:ext cx="150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Trade balance</a:t>
            </a:r>
          </a:p>
        </p:txBody>
      </p:sp>
      <p:cxnSp>
        <p:nvCxnSpPr>
          <p:cNvPr id="64" name="Curved Connector 63"/>
          <p:cNvCxnSpPr>
            <a:stCxn id="6" idx="2"/>
            <a:endCxn id="7" idx="0"/>
          </p:cNvCxnSpPr>
          <p:nvPr/>
        </p:nvCxnSpPr>
        <p:spPr>
          <a:xfrm rot="16200000" flipH="1">
            <a:off x="2317128" y="4816844"/>
            <a:ext cx="931600" cy="44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/>
          <p:cNvCxnSpPr>
            <a:stCxn id="45" idx="2"/>
          </p:cNvCxnSpPr>
          <p:nvPr/>
        </p:nvCxnSpPr>
        <p:spPr>
          <a:xfrm rot="5400000">
            <a:off x="1357788" y="2138481"/>
            <a:ext cx="2419590" cy="91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098727" y="286928"/>
            <a:ext cx="137004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Rainfed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area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by crop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3" name="Curved Connector 102"/>
          <p:cNvCxnSpPr/>
          <p:nvPr/>
        </p:nvCxnSpPr>
        <p:spPr>
          <a:xfrm rot="16200000" flipH="1">
            <a:off x="4946926" y="1131778"/>
            <a:ext cx="406426" cy="635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284406" y="584423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Runoff</a:t>
            </a:r>
            <a:endParaRPr lang="en-US" dirty="0"/>
          </a:p>
        </p:txBody>
      </p:sp>
      <p:cxnSp>
        <p:nvCxnSpPr>
          <p:cNvPr id="110" name="Curved Connector 109"/>
          <p:cNvCxnSpPr>
            <a:stCxn id="109" idx="3"/>
          </p:cNvCxnSpPr>
          <p:nvPr/>
        </p:nvCxnSpPr>
        <p:spPr>
          <a:xfrm>
            <a:off x="1097449" y="6028896"/>
            <a:ext cx="699775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urved Connector 115"/>
          <p:cNvCxnSpPr>
            <a:stCxn id="37" idx="2"/>
            <a:endCxn id="8" idx="0"/>
          </p:cNvCxnSpPr>
          <p:nvPr/>
        </p:nvCxnSpPr>
        <p:spPr>
          <a:xfrm rot="16200000" flipH="1">
            <a:off x="7321854" y="1114193"/>
            <a:ext cx="377604" cy="1269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010442" y="3365765"/>
            <a:ext cx="1970966" cy="9775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Market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489719" y="285409"/>
            <a:ext cx="135235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Irrigated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rea by crop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3" name="Curved Connector 62"/>
          <p:cNvCxnSpPr/>
          <p:nvPr/>
        </p:nvCxnSpPr>
        <p:spPr>
          <a:xfrm rot="16200000" flipH="1">
            <a:off x="3577364" y="1131431"/>
            <a:ext cx="406426" cy="635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4" idx="3"/>
          </p:cNvCxnSpPr>
          <p:nvPr/>
        </p:nvCxnSpPr>
        <p:spPr>
          <a:xfrm>
            <a:off x="2160770" y="1819889"/>
            <a:ext cx="151863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8" idx="1"/>
          </p:cNvCxnSpPr>
          <p:nvPr/>
        </p:nvCxnSpPr>
        <p:spPr>
          <a:xfrm rot="10800000" flipV="1">
            <a:off x="6325834" y="1791413"/>
            <a:ext cx="205688" cy="156143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097449" y="2857467"/>
            <a:ext cx="1215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Demanded</a:t>
            </a:r>
          </a:p>
        </p:txBody>
      </p:sp>
      <p:cxnSp>
        <p:nvCxnSpPr>
          <p:cNvPr id="78" name="Elbow Connector 77"/>
          <p:cNvCxnSpPr>
            <a:stCxn id="5" idx="1"/>
          </p:cNvCxnSpPr>
          <p:nvPr/>
        </p:nvCxnSpPr>
        <p:spPr>
          <a:xfrm rot="10800000" flipV="1">
            <a:off x="3098727" y="1819889"/>
            <a:ext cx="212779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3153575" y="2857467"/>
            <a:ext cx="104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Irrigation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800484" y="4334498"/>
            <a:ext cx="1342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 Demand</a:t>
            </a:r>
          </a:p>
        </p:txBody>
      </p:sp>
      <p:cxnSp>
        <p:nvCxnSpPr>
          <p:cNvPr id="87" name="Elbow Connector 86"/>
          <p:cNvCxnSpPr>
            <a:stCxn id="5" idx="3"/>
          </p:cNvCxnSpPr>
          <p:nvPr/>
        </p:nvCxnSpPr>
        <p:spPr>
          <a:xfrm>
            <a:off x="5282471" y="1819889"/>
            <a:ext cx="230563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4368759" y="2836828"/>
            <a:ext cx="108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Produced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218971" y="931393"/>
            <a:ext cx="138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Precipitation</a:t>
            </a:r>
            <a:endParaRPr lang="en-US" dirty="0"/>
          </a:p>
        </p:txBody>
      </p:sp>
      <p:cxnSp>
        <p:nvCxnSpPr>
          <p:cNvPr id="84" name="Elbow Connector 83"/>
          <p:cNvCxnSpPr>
            <a:stCxn id="105" idx="2"/>
          </p:cNvCxnSpPr>
          <p:nvPr/>
        </p:nvCxnSpPr>
        <p:spPr>
          <a:xfrm rot="5400000">
            <a:off x="5472481" y="1110716"/>
            <a:ext cx="248268" cy="62828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1797669" y="6260438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Modified flows &gt; 0</a:t>
            </a:r>
            <a:endParaRPr lang="en-US" dirty="0"/>
          </a:p>
        </p:txBody>
      </p:sp>
      <p:sp>
        <p:nvSpPr>
          <p:cNvPr id="107" name="TextBox 106"/>
          <p:cNvSpPr txBox="1"/>
          <p:nvPr/>
        </p:nvSpPr>
        <p:spPr>
          <a:xfrm>
            <a:off x="5010442" y="4357614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Available &gt; </a:t>
            </a:r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5372439" y="5576387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Withdrawals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95" name="Elbow Connector 94"/>
          <p:cNvCxnSpPr>
            <a:stCxn id="108" idx="1"/>
            <a:endCxn id="7" idx="3"/>
          </p:cNvCxnSpPr>
          <p:nvPr/>
        </p:nvCxnSpPr>
        <p:spPr>
          <a:xfrm rot="10800000">
            <a:off x="3768633" y="5759779"/>
            <a:ext cx="1603807" cy="127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5037233" y="5954606"/>
            <a:ext cx="1965269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Withdrawals &gt; SW Demand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7366339" y="3831840"/>
            <a:ext cx="140375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International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Sales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052147" y="4465471"/>
            <a:ext cx="1965269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Domestic Sales &lt;</a:t>
            </a:r>
          </a:p>
          <a:p>
            <a:pPr algn="ctr"/>
            <a:r>
              <a:rPr lang="en-US" dirty="0" smtClean="0"/>
              <a:t>Domestic Demand</a:t>
            </a:r>
            <a:endParaRPr lang="en-US" dirty="0"/>
          </a:p>
        </p:txBody>
      </p:sp>
      <p:cxnSp>
        <p:nvCxnSpPr>
          <p:cNvPr id="97" name="Elbow Connector 96"/>
          <p:cNvCxnSpPr>
            <a:stCxn id="4" idx="2"/>
          </p:cNvCxnSpPr>
          <p:nvPr/>
        </p:nvCxnSpPr>
        <p:spPr>
          <a:xfrm rot="16200000" flipH="1">
            <a:off x="2767422" y="704291"/>
            <a:ext cx="2687060" cy="588239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15" idx="1"/>
          </p:cNvCxnSpPr>
          <p:nvPr/>
        </p:nvCxnSpPr>
        <p:spPr>
          <a:xfrm flipH="1" flipV="1">
            <a:off x="6991273" y="4152225"/>
            <a:ext cx="375066" cy="27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11505" y="2304671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Cultivation</a:t>
            </a:r>
            <a:r>
              <a:rPr lang="en-US" dirty="0"/>
              <a:t> </a:t>
            </a:r>
            <a:r>
              <a:rPr lang="en-US" dirty="0" smtClean="0"/>
              <a:t>&lt; Area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258613" y="5128763"/>
            <a:ext cx="1595309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Domestic Sales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58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setup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96592"/>
              </p:ext>
            </p:extLst>
          </p:nvPr>
        </p:nvGraphicFramePr>
        <p:xfrm>
          <a:off x="457201" y="4303566"/>
          <a:ext cx="82296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Optimization 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Constraint Variables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165" y="2137872"/>
            <a:ext cx="4167090" cy="2053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674406"/>
            <a:ext cx="4059781" cy="1807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6863" y="4674406"/>
            <a:ext cx="4039938" cy="128275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mtClean="0"/>
              <a:t>Minimum set of variables for linear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213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Domestic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0.575 m</a:t>
            </a:r>
            <a:r>
              <a:rPr lang="en-US" baseline="30000" dirty="0" smtClean="0"/>
              <a:t>3</a:t>
            </a:r>
            <a:r>
              <a:rPr lang="en-US" dirty="0" smtClean="0"/>
              <a:t> per capita, per day</a:t>
            </a:r>
          </a:p>
          <a:p>
            <a:pPr marL="457200" lvl="1" indent="0">
              <a:buNone/>
            </a:pPr>
            <a:r>
              <a:rPr lang="en-US" dirty="0" smtClean="0"/>
              <a:t>(Hoekstra &amp; </a:t>
            </a:r>
            <a:r>
              <a:rPr lang="en-US" dirty="0" err="1" smtClean="0"/>
              <a:t>Chapagain</a:t>
            </a:r>
            <a:r>
              <a:rPr lang="en-US" dirty="0" smtClean="0"/>
              <a:t>, 2006)</a:t>
            </a:r>
          </a:p>
          <a:p>
            <a:pPr lvl="1"/>
            <a:r>
              <a:rPr lang="en-US" dirty="0" smtClean="0"/>
              <a:t>Currently must be provided (constraint)</a:t>
            </a:r>
            <a:endParaRPr lang="en-US" dirty="0"/>
          </a:p>
          <a:p>
            <a:r>
              <a:rPr lang="en-US" dirty="0" smtClean="0"/>
              <a:t>Parameters:</a:t>
            </a:r>
          </a:p>
          <a:p>
            <a:endParaRPr lang="en-US" dirty="0"/>
          </a:p>
          <a:p>
            <a:endParaRPr lang="en-US" sz="1800" dirty="0" smtClean="0"/>
          </a:p>
          <a:p>
            <a:r>
              <a:rPr lang="en-US" dirty="0" smtClean="0"/>
              <a:t>Equations: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33" y="3753555"/>
            <a:ext cx="8089900" cy="1016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030112" y="5397783"/>
            <a:ext cx="6519333" cy="1007782"/>
            <a:chOff x="762000" y="5633156"/>
            <a:chExt cx="3810000" cy="58896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0" y="5633156"/>
              <a:ext cx="3810000" cy="2921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2000" y="5917319"/>
              <a:ext cx="3810000" cy="304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2504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Agriculture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Statistical GDD/NDI model of yields, with spatial variation and model extrapolation</a:t>
            </a:r>
          </a:p>
          <a:p>
            <a:r>
              <a:rPr lang="en-US" dirty="0" smtClean="0"/>
              <a:t>Optimized parameters: irrigated and </a:t>
            </a:r>
            <a:r>
              <a:rPr lang="en-US" dirty="0" err="1" smtClean="0"/>
              <a:t>rainfed</a:t>
            </a:r>
            <a:r>
              <a:rPr lang="en-US" dirty="0" smtClean="0"/>
              <a:t> areas by crop, region, period</a:t>
            </a:r>
          </a:p>
          <a:p>
            <a:pPr lvl="1"/>
            <a:r>
              <a:rPr lang="en-US" dirty="0"/>
              <a:t>Currently, only 1 crop per </a:t>
            </a:r>
            <a:r>
              <a:rPr lang="en-US" dirty="0" smtClean="0"/>
              <a:t>year</a:t>
            </a:r>
          </a:p>
          <a:p>
            <a:r>
              <a:rPr lang="en-US" dirty="0" smtClean="0"/>
              <a:t>Determines unit area water deficit in each county</a:t>
            </a:r>
          </a:p>
          <a:p>
            <a:r>
              <a:rPr lang="en-US" dirty="0" err="1" smtClean="0"/>
              <a:t>Rainfed</a:t>
            </a:r>
            <a:r>
              <a:rPr lang="en-US" dirty="0" smtClean="0"/>
              <a:t> areas have no water demand, and get the full water deficit; irrigated areas take additional water to have 0 water deficit.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0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Agriculture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12" y="2247899"/>
            <a:ext cx="5625190" cy="912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27499"/>
            <a:ext cx="8229600" cy="93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09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Transportation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Handles the movement of resources (crops) from one area to another.</a:t>
            </a:r>
          </a:p>
          <a:p>
            <a:r>
              <a:rPr lang="en-US" dirty="0" smtClean="0"/>
              <a:t>Crops move along county-neighbor network, approximating roads.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Optimized parameters: imports along each link, translated into total imports and exports by resource for each county.</a:t>
            </a:r>
          </a:p>
          <a:p>
            <a:r>
              <a:rPr lang="en-US" dirty="0" smtClean="0"/>
              <a:t>NB: imports not informed by crop availability; depends on market available constraint.</a:t>
            </a:r>
            <a:endParaRPr lang="en-US" dirty="0"/>
          </a:p>
        </p:txBody>
      </p:sp>
      <p:pic>
        <p:nvPicPr>
          <p:cNvPr id="4" name="Content Placeholder 3" descr="countynetwork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2" t="20512" r="18055" b="20075"/>
          <a:stretch/>
        </p:blipFill>
        <p:spPr>
          <a:xfrm>
            <a:off x="4000500" y="2768601"/>
            <a:ext cx="4749800" cy="250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1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Transportation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374900"/>
            <a:ext cx="8077200" cy="698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9" y="4089400"/>
            <a:ext cx="4824117" cy="180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97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Conjunctive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Combines all water demands (domestic and irrigated)</a:t>
            </a:r>
          </a:p>
          <a:p>
            <a:r>
              <a:rPr lang="en-US" dirty="0" smtClean="0"/>
              <a:t>Optimized parameter: rate of pumping</a:t>
            </a:r>
          </a:p>
          <a:p>
            <a:r>
              <a:rPr lang="en-US" dirty="0" smtClean="0"/>
              <a:t>Determines surface and groundwater extraction</a:t>
            </a:r>
          </a:p>
          <a:p>
            <a:r>
              <a:rPr lang="en-US" dirty="0" smtClean="0"/>
              <a:t>NB: water extraction not informed by availability; depends on Water Network constraint. </a:t>
            </a:r>
          </a:p>
        </p:txBody>
      </p:sp>
    </p:spTree>
    <p:extLst>
      <p:ext uri="{BB962C8B-B14F-4D97-AF65-F5344CB8AC3E}">
        <p14:creationId xmlns:p14="http://schemas.microsoft.com/office/powerpoint/2010/main" val="4065659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406</Words>
  <Application>Microsoft Macintosh PowerPoint</Application>
  <PresentationFormat>On-screen Show (4:3)</PresentationFormat>
  <Paragraphs>103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Display Materials</vt:lpstr>
      <vt:lpstr>PowerPoint Presentation</vt:lpstr>
      <vt:lpstr>Optimization setup</vt:lpstr>
      <vt:lpstr>Domestic Demand</vt:lpstr>
      <vt:lpstr>Agriculture</vt:lpstr>
      <vt:lpstr>Agriculture Equations</vt:lpstr>
      <vt:lpstr>Transportation</vt:lpstr>
      <vt:lpstr>Transportation equations</vt:lpstr>
      <vt:lpstr> Conjunctive Use</vt:lpstr>
      <vt:lpstr>Conjunctive Use Equations</vt:lpstr>
      <vt:lpstr>Water Network</vt:lpstr>
      <vt:lpstr>Water Network equations</vt:lpstr>
      <vt:lpstr>Market</vt:lpstr>
      <vt:lpstr>Market equations</vt:lpstr>
      <vt:lpstr>Optimization</vt:lpstr>
    </vt:vector>
  </TitlesOfParts>
  <Company>Columbia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Display Materials</dc:title>
  <dc:creator>James Rising</dc:creator>
  <cp:lastModifiedBy>James Rising</cp:lastModifiedBy>
  <cp:revision>1</cp:revision>
  <dcterms:created xsi:type="dcterms:W3CDTF">2016-04-12T06:26:41Z</dcterms:created>
  <dcterms:modified xsi:type="dcterms:W3CDTF">2016-04-12T06:28:33Z</dcterms:modified>
</cp:coreProperties>
</file>

<file path=docProps/thumbnail.jpeg>
</file>